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294" r:id="rId17"/>
    <p:sldId id="300" r:id="rId18"/>
    <p:sldId id="306" r:id="rId19"/>
    <p:sldId id="307" r:id="rId20"/>
    <p:sldId id="301" r:id="rId21"/>
    <p:sldId id="302" r:id="rId22"/>
  </p:sldIdLst>
  <p:sldSz cx="9144000" cy="5143500" type="screen16x9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0"/>
    <p:restoredTop sz="94551" autoAdjust="0"/>
  </p:normalViewPr>
  <p:slideViewPr>
    <p:cSldViewPr>
      <p:cViewPr varScale="1">
        <p:scale>
          <a:sx n="178" d="100"/>
          <a:sy n="178" d="100"/>
        </p:scale>
        <p:origin x="176" y="6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3713B-B071-4456-8C74-978161518D02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F5C98-5410-441D-A7D3-B47CC834ED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01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64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35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2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5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01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79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3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05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14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75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B8244-2C4C-4C04-A0B3-990CF00C5D6A}" type="datetimeFigureOut">
              <a:rPr lang="de-DE" smtClean="0"/>
              <a:t>01.02.24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77EFA-6B7A-4C00-A7E0-6B359FBB3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82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ildergebnis für earth from spac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 bwMode="auto">
          <a:xfrm>
            <a:off x="3152" y="2162"/>
            <a:ext cx="9251684" cy="51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682602" y="3075806"/>
            <a:ext cx="328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Black" panose="020B0A04020102020204" pitchFamily="34" charset="0"/>
              </a:rPr>
              <a:t>Digitalreport 2024</a:t>
            </a:r>
          </a:p>
        </p:txBody>
      </p:sp>
      <p:sp>
        <p:nvSpPr>
          <p:cNvPr id="6" name="Runde Klammer rechts 5"/>
          <p:cNvSpPr/>
          <p:nvPr/>
        </p:nvSpPr>
        <p:spPr>
          <a:xfrm rot="16200000" flipH="1">
            <a:off x="7246891" y="1889842"/>
            <a:ext cx="108571" cy="3132000"/>
          </a:xfrm>
          <a:prstGeom prst="rightBracket">
            <a:avLst/>
          </a:prstGeom>
          <a:ln w="28575">
            <a:solidFill>
              <a:srgbClr val="00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300192" y="3498301"/>
            <a:ext cx="2736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Garamond" panose="02020404030301010803" pitchFamily="18" charset="0"/>
              </a:rPr>
              <a:t>Prof. Dr. Renate Köcher</a:t>
            </a:r>
            <a:br>
              <a:rPr lang="de-DE" sz="20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de-DE" sz="2000" dirty="0">
                <a:solidFill>
                  <a:schemeClr val="bg1"/>
                </a:solidFill>
                <a:latin typeface="Garamond" panose="02020404030301010803" pitchFamily="18" charset="0"/>
              </a:rPr>
              <a:t>Prof. Dr. Philip Meissner</a:t>
            </a:r>
            <a:br>
              <a:rPr lang="de-DE" sz="20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de-DE" sz="2000" dirty="0">
                <a:solidFill>
                  <a:schemeClr val="bg1"/>
                </a:solidFill>
                <a:latin typeface="Garamond" panose="02020404030301010803" pitchFamily="18" charset="0"/>
              </a:rPr>
              <a:t>Markus Föderl</a:t>
            </a:r>
            <a:br>
              <a:rPr lang="de-DE" sz="20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de-DE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Garamond" panose="02020404030301010803" pitchFamily="18" charset="0"/>
              </a:rPr>
              <a:t>Berlin, 14.02.2024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93AF509-7D81-8E44-8E60-15BF6585A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455336" cy="478173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F86C6A0-2146-43E3-81B8-6CD1370C4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8" y="4515966"/>
            <a:ext cx="1115616" cy="5152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1FF00F8-506E-654C-9AB1-B87512299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13" y="4602593"/>
            <a:ext cx="1440000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DD6A48-7DC2-5941-8AAC-EA22D7A5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FEF46C8-EA84-C043-A272-F164BD18C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2970ED-998C-1A43-9D10-347AA45F3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2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042D633-F689-EB40-B2B7-7BFDEB468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02FF5A-1306-8A47-8279-A1DF8E4A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4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9A410E7-0CAF-0F48-9F2F-8A420A2AF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2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0A62BA8-238A-4882-B1C7-97258E546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63" b="46141"/>
          <a:stretch/>
        </p:blipFill>
        <p:spPr>
          <a:xfrm>
            <a:off x="14216" y="-20538"/>
            <a:ext cx="9134787" cy="515147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851920" y="4477057"/>
            <a:ext cx="601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Black" panose="020B0A04020102020204" pitchFamily="34" charset="0"/>
              </a:rPr>
              <a:t>HANDLUNGSEMPFEHLUNGEN</a:t>
            </a:r>
            <a:br>
              <a:rPr lang="de-DE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de-DE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unde Klammer rechts 5"/>
          <p:cNvSpPr/>
          <p:nvPr/>
        </p:nvSpPr>
        <p:spPr>
          <a:xfrm rot="16200000" flipH="1">
            <a:off x="6372202" y="2334333"/>
            <a:ext cx="108571" cy="5076000"/>
          </a:xfrm>
          <a:prstGeom prst="rightBracket">
            <a:avLst/>
          </a:prstGeom>
          <a:ln w="28575">
            <a:solidFill>
              <a:srgbClr val="00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86D8AE-4666-4E1A-9C65-D7E80627C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494"/>
            <a:ext cx="2455336" cy="47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0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19563" r="78795" b="35764"/>
          <a:stretch/>
        </p:blipFill>
        <p:spPr bwMode="auto">
          <a:xfrm>
            <a:off x="41955" y="4638810"/>
            <a:ext cx="475825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6EE658-036A-4027-BC6C-7764D655B5F3}"/>
              </a:ext>
            </a:extLst>
          </p:cNvPr>
          <p:cNvSpPr txBox="1"/>
          <p:nvPr/>
        </p:nvSpPr>
        <p:spPr>
          <a:xfrm>
            <a:off x="209992" y="268655"/>
            <a:ext cx="882650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rgbClr val="00ACAB"/>
                </a:solidFill>
                <a:latin typeface="Garamond" panose="02020404030301010803" pitchFamily="18" charset="0"/>
              </a:rPr>
              <a:t>Deutschland muss Green Tech und KI als zentrale Schlüsseltechnologien in den Fokus stellen: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latin typeface="Garamond" panose="02020404030301010803" pitchFamily="18" charset="0"/>
              </a:rPr>
              <a:t>Hebel 1: </a:t>
            </a:r>
            <a:r>
              <a:rPr lang="de-DE" sz="2200" dirty="0">
                <a:latin typeface="Garamond" panose="02020404030301010803" pitchFamily="18" charset="0"/>
              </a:rPr>
              <a:t>Weltmarkführer in KI und Green Tech ermöglichen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C24E911-F77F-492A-BCB6-0C89A0462D2F}"/>
              </a:ext>
            </a:extLst>
          </p:cNvPr>
          <p:cNvSpPr txBox="1"/>
          <p:nvPr/>
        </p:nvSpPr>
        <p:spPr>
          <a:xfrm>
            <a:off x="2146588" y="1972062"/>
            <a:ext cx="6984776" cy="2134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 Verfügbarkeit von </a:t>
            </a: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Venture Capital im Late Stage Bereich 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muss erhöht werden.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(Anzahl der KI- Finanzierungen über $100M ist in USA 3-mal so hoch wie in der EU)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Genehmigung neuer Lösungen in Deutschland und der EU </a:t>
            </a: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muss beschleunigt werden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(Beispiel: Clean Meat / Alternative Proteins) 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Vereinfachte Visaerteilung für </a:t>
            </a: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internationale Top Talente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(Beispiel: Singapur Overseas Network &amp; Expertise Pass)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1DE0AFF-7EFA-99DC-B9BB-532D3D3B084D}"/>
              </a:ext>
            </a:extLst>
          </p:cNvPr>
          <p:cNvSpPr txBox="1"/>
          <p:nvPr/>
        </p:nvSpPr>
        <p:spPr>
          <a:xfrm>
            <a:off x="255712" y="2283718"/>
            <a:ext cx="1769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3x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KI-Finanzierungen 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Über $100M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vs.</a:t>
            </a:r>
          </a:p>
        </p:txBody>
      </p:sp>
      <p:pic>
        <p:nvPicPr>
          <p:cNvPr id="8" name="Grafik 7" descr="Ein Bild, das Stern, Flagge, Electric Blue (Farbe), Majorelle Blue enthält.&#10;&#10;Automatisch generierte Beschreibung">
            <a:extLst>
              <a:ext uri="{FF2B5EF4-FFF2-40B4-BE49-F238E27FC236}">
                <a16:creationId xmlns:a16="http://schemas.microsoft.com/office/drawing/2014/main" id="{DC92E668-9719-04AB-9BF9-9EFB32ECF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77" y="3316758"/>
            <a:ext cx="548031" cy="365354"/>
          </a:xfrm>
          <a:prstGeom prst="rect">
            <a:avLst/>
          </a:prstGeom>
        </p:spPr>
      </p:pic>
      <p:pic>
        <p:nvPicPr>
          <p:cNvPr id="11" name="Grafik 10" descr="Ein Bild, das Flagge, Flagge der Vereinigten Staaten, Flag Day (USA) enthält.&#10;&#10;Automatisch generierte Beschreibung">
            <a:extLst>
              <a:ext uri="{FF2B5EF4-FFF2-40B4-BE49-F238E27FC236}">
                <a16:creationId xmlns:a16="http://schemas.microsoft.com/office/drawing/2014/main" id="{8B1E276A-18AF-1FAB-44B2-7E13D4DC0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1" y="3317997"/>
            <a:ext cx="605281" cy="36411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7EC2C8F0-0A4F-D3CA-241C-43D3402ED801}"/>
              </a:ext>
            </a:extLst>
          </p:cNvPr>
          <p:cNvSpPr/>
          <p:nvPr/>
        </p:nvSpPr>
        <p:spPr>
          <a:xfrm>
            <a:off x="113963" y="2283718"/>
            <a:ext cx="1937757" cy="1622212"/>
          </a:xfrm>
          <a:prstGeom prst="rect">
            <a:avLst/>
          </a:prstGeom>
          <a:noFill/>
          <a:ln w="6350">
            <a:solidFill>
              <a:srgbClr val="00A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8302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19563" r="78795" b="35764"/>
          <a:stretch/>
        </p:blipFill>
        <p:spPr bwMode="auto">
          <a:xfrm>
            <a:off x="41955" y="4638810"/>
            <a:ext cx="475825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6EE658-036A-4027-BC6C-7764D655B5F3}"/>
              </a:ext>
            </a:extLst>
          </p:cNvPr>
          <p:cNvSpPr txBox="1"/>
          <p:nvPr/>
        </p:nvSpPr>
        <p:spPr>
          <a:xfrm>
            <a:off x="209992" y="268655"/>
            <a:ext cx="882650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rgbClr val="00ACAB"/>
                </a:solidFill>
                <a:latin typeface="Garamond" panose="02020404030301010803" pitchFamily="18" charset="0"/>
              </a:rPr>
              <a:t>Existierende Lösungen für die digitale Basisinfrastruktur müssen schnell bereitgestellt werden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latin typeface="Garamond" panose="02020404030301010803" pitchFamily="18" charset="0"/>
              </a:rPr>
              <a:t>Hebel 2: </a:t>
            </a:r>
            <a:r>
              <a:rPr lang="de-DE" sz="2200" dirty="0">
                <a:latin typeface="Garamond" panose="02020404030301010803" pitchFamily="18" charset="0"/>
              </a:rPr>
              <a:t>Digitale Best Practices schnell und flächendeckend ausrollen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BEA1FA-22A1-6F92-78BD-6B4B3B37D570}"/>
              </a:ext>
            </a:extLst>
          </p:cNvPr>
          <p:cNvSpPr txBox="1"/>
          <p:nvPr/>
        </p:nvSpPr>
        <p:spPr>
          <a:xfrm>
            <a:off x="2146588" y="1972062"/>
            <a:ext cx="5665772" cy="2169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Bündelung von </a:t>
            </a:r>
            <a:r>
              <a:rPr lang="de-DE" sz="15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Digitalkompetenzen im Bund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(Vorbild Dänemark: Agency for Digital Government)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Implementierung der </a:t>
            </a: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Lösungen digitaler Vorreiter 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Deutschland. 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(Vorbild e-estonia)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 Möglichkeit zur </a:t>
            </a: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digitalen Bezahlung muss Pflicht 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werden.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(Vorbild: Belgien)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976F52-730C-A449-C736-C5E9028FBACE}"/>
              </a:ext>
            </a:extLst>
          </p:cNvPr>
          <p:cNvSpPr txBox="1"/>
          <p:nvPr/>
        </p:nvSpPr>
        <p:spPr>
          <a:xfrm>
            <a:off x="255712" y="2283718"/>
            <a:ext cx="17697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2,1x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bargeldlose in Zahlungen    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vs. 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1C7F410-C3AC-8C5C-CC2F-0D186D4F6CA8}"/>
              </a:ext>
            </a:extLst>
          </p:cNvPr>
          <p:cNvSpPr/>
          <p:nvPr/>
        </p:nvSpPr>
        <p:spPr>
          <a:xfrm>
            <a:off x="113963" y="2283718"/>
            <a:ext cx="1937757" cy="1622212"/>
          </a:xfrm>
          <a:prstGeom prst="rect">
            <a:avLst/>
          </a:prstGeom>
          <a:noFill/>
          <a:ln w="6350">
            <a:solidFill>
              <a:srgbClr val="00A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10" name="Grafik 9" descr="Ein Bild, das rot, gelb, orange, Farbigkeit enthält.&#10;&#10;Automatisch generierte Beschreibung">
            <a:extLst>
              <a:ext uri="{FF2B5EF4-FFF2-40B4-BE49-F238E27FC236}">
                <a16:creationId xmlns:a16="http://schemas.microsoft.com/office/drawing/2014/main" id="{F7BF9394-C5A1-04B7-C3FE-C2860CCDF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91" y="3356197"/>
            <a:ext cx="617481" cy="412590"/>
          </a:xfrm>
          <a:prstGeom prst="rect">
            <a:avLst/>
          </a:prstGeom>
        </p:spPr>
      </p:pic>
      <p:pic>
        <p:nvPicPr>
          <p:cNvPr id="12" name="Grafik 11" descr="Ein Bild, das Symbol, Flagge, Rechteck, rot enthält.&#10;&#10;Automatisch generierte Beschreibung">
            <a:extLst>
              <a:ext uri="{FF2B5EF4-FFF2-40B4-BE49-F238E27FC236}">
                <a16:creationId xmlns:a16="http://schemas.microsoft.com/office/drawing/2014/main" id="{FD9D0C56-23D3-B6C2-463A-3FE962495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8" y="3302746"/>
            <a:ext cx="757427" cy="5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3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19563" r="78795" b="35764"/>
          <a:stretch/>
        </p:blipFill>
        <p:spPr bwMode="auto">
          <a:xfrm>
            <a:off x="41955" y="4638810"/>
            <a:ext cx="475825" cy="4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6EE658-036A-4027-BC6C-7764D655B5F3}"/>
              </a:ext>
            </a:extLst>
          </p:cNvPr>
          <p:cNvSpPr txBox="1"/>
          <p:nvPr/>
        </p:nvSpPr>
        <p:spPr>
          <a:xfrm>
            <a:off x="209992" y="268655"/>
            <a:ext cx="882650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rgbClr val="00ACAB"/>
                </a:solidFill>
                <a:latin typeface="Garamond" panose="02020404030301010803" pitchFamily="18" charset="0"/>
              </a:rPr>
              <a:t>Verwaltung und Regulierung muss den Standort Deutschland attraktiv machen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latin typeface="Garamond" panose="02020404030301010803" pitchFamily="18" charset="0"/>
              </a:rPr>
              <a:t>Hebel 3:</a:t>
            </a:r>
            <a:r>
              <a:rPr lang="de-DE" sz="2200" dirty="0">
                <a:latin typeface="Garamond" panose="02020404030301010803" pitchFamily="18" charset="0"/>
              </a:rPr>
              <a:t> Deregulierung und Geschwindigkeit in der Verwaltung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9FBCD6-F3E0-13FC-485B-00A43AB2D692}"/>
              </a:ext>
            </a:extLst>
          </p:cNvPr>
          <p:cNvSpPr txBox="1"/>
          <p:nvPr/>
        </p:nvSpPr>
        <p:spPr>
          <a:xfrm>
            <a:off x="2146588" y="1972062"/>
            <a:ext cx="6984776" cy="2134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Mehr </a:t>
            </a: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digitale Talente 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den Verwaltungen.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(Beispiel: Singapore GovTech)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Reduzierung von Datenschutz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für gesellschaftlich relevante Bereiche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(Beispiel: Medizinische Forschung, Aufklärung von Straftaten)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Genehmigungsverfahren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müssen deutlich </a:t>
            </a:r>
            <a:r>
              <a:rPr lang="de-DE" sz="15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beschleunigt</a:t>
            </a: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werden.</a:t>
            </a:r>
            <a:b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(BDI: Im Durchschnitt 2 Jahre versus eigentlich versprochenen 3-7 Monate)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091D9F-0C5F-F3E6-C4A7-BD626C0961A1}"/>
              </a:ext>
            </a:extLst>
          </p:cNvPr>
          <p:cNvSpPr txBox="1"/>
          <p:nvPr/>
        </p:nvSpPr>
        <p:spPr>
          <a:xfrm>
            <a:off x="255712" y="2283718"/>
            <a:ext cx="1769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3-8x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längere Genehmigungen 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als versprochen        </a:t>
            </a:r>
          </a:p>
          <a:p>
            <a:r>
              <a:rPr lang="de-DE" sz="1500" dirty="0">
                <a:solidFill>
                  <a:srgbClr val="00ACAB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3413782-6164-795C-7D35-97C249E2E884}"/>
              </a:ext>
            </a:extLst>
          </p:cNvPr>
          <p:cNvSpPr/>
          <p:nvPr/>
        </p:nvSpPr>
        <p:spPr>
          <a:xfrm>
            <a:off x="113963" y="2283718"/>
            <a:ext cx="1937757" cy="1622212"/>
          </a:xfrm>
          <a:prstGeom prst="rect">
            <a:avLst/>
          </a:prstGeom>
          <a:noFill/>
          <a:ln w="6350">
            <a:solidFill>
              <a:srgbClr val="00A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pic>
        <p:nvPicPr>
          <p:cNvPr id="14" name="Grafik 13" descr="Ein Bild, das rot, gelb, orange, Farbigkeit enthält.&#10;&#10;Automatisch generierte Beschreibung">
            <a:extLst>
              <a:ext uri="{FF2B5EF4-FFF2-40B4-BE49-F238E27FC236}">
                <a16:creationId xmlns:a16="http://schemas.microsoft.com/office/drawing/2014/main" id="{31D21F94-28E5-49A0-38F5-343C034F5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0" y="3471030"/>
            <a:ext cx="617481" cy="41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0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D7BC71-7C8E-3F4A-8ADC-DF54AD180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137596-AE2D-634D-A73C-DF483CFF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A842BB0-6F24-46C1-AD9C-A78277116907}"/>
              </a:ext>
            </a:extLst>
          </p:cNvPr>
          <p:cNvSpPr txBox="1"/>
          <p:nvPr/>
        </p:nvSpPr>
        <p:spPr>
          <a:xfrm>
            <a:off x="209992" y="268655"/>
            <a:ext cx="882650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rgbClr val="00ACAB"/>
                </a:solidFill>
                <a:latin typeface="Garamond" panose="02020404030301010803" pitchFamily="18" charset="0"/>
              </a:rPr>
              <a:t>Den kompletten Digitalreport mit sämtlichen Schaubildern erhalten Sie auf unserer Webseite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latin typeface="Garamond" panose="02020404030301010803" pitchFamily="18" charset="0"/>
              </a:rPr>
              <a:t>Digitalreport 2024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8E6E4D39-3EA2-4394-859A-7C02F1CE8A6A}"/>
              </a:ext>
            </a:extLst>
          </p:cNvPr>
          <p:cNvSpPr txBox="1">
            <a:spLocks/>
          </p:cNvSpPr>
          <p:nvPr/>
        </p:nvSpPr>
        <p:spPr>
          <a:xfrm>
            <a:off x="971600" y="3494014"/>
            <a:ext cx="7056784" cy="661912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>
            <a:lvl1pPr>
              <a:defRPr sz="2550" b="0" i="0">
                <a:solidFill>
                  <a:srgbClr val="383840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454659" marR="5080" indent="-442595" algn="ctr">
              <a:lnSpc>
                <a:spcPct val="90500"/>
              </a:lnSpc>
              <a:spcBef>
                <a:spcPts val="775"/>
              </a:spcBef>
            </a:pPr>
            <a:r>
              <a:rPr lang="de-DE" sz="2400" kern="0" spc="-1139" baseline="5092" dirty="0">
                <a:solidFill>
                  <a:srgbClr val="31A7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2400" b="1" kern="0" spc="-1139" baseline="5092" dirty="0">
                <a:solidFill>
                  <a:srgbClr val="31A7A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kern="0" spc="30" dirty="0">
                <a:latin typeface="Garamond" panose="02020404030301010803" pitchFamily="18" charset="0"/>
                <a:cs typeface="Arial" panose="020B0604020202020204" pitchFamily="34" charset="0"/>
              </a:rPr>
              <a:t>www.digital-competitiveness.eu/digitalreport</a:t>
            </a:r>
            <a:endParaRPr lang="de-DE" sz="2400" kern="0" spc="3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CB940D-D635-4DB3-89F1-150D9BBB8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57883"/>
            <a:ext cx="2427734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E998565-DC19-40B2-88D9-42D3EE9C1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62506"/>
            <a:ext cx="1511069" cy="697896"/>
          </a:xfrm>
          <a:prstGeom prst="rect">
            <a:avLst/>
          </a:prstGeom>
        </p:spPr>
      </p:pic>
      <p:pic>
        <p:nvPicPr>
          <p:cNvPr id="7" name="E8DBBD84-60BE-491C-A966-DF31CABD560F" descr="5EFF2FBB-BC0E-4A40-8633-E14B863510E1@ifd-allensbach">
            <a:extLst>
              <a:ext uri="{FF2B5EF4-FFF2-40B4-BE49-F238E27FC236}">
                <a16:creationId xmlns:a16="http://schemas.microsoft.com/office/drawing/2014/main" id="{294B711B-F2FF-409F-89AD-15EA72B3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15965"/>
            <a:ext cx="1511068" cy="3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DCAC30-BFCD-48E4-BEF2-14A30C459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4515965"/>
            <a:ext cx="2582583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539C18-CF11-4DF6-A2D4-07E3C5A6EE57}"/>
              </a:ext>
            </a:extLst>
          </p:cNvPr>
          <p:cNvSpPr txBox="1"/>
          <p:nvPr/>
        </p:nvSpPr>
        <p:spPr>
          <a:xfrm>
            <a:off x="209992" y="268655"/>
            <a:ext cx="882650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rgbClr val="00ACAB"/>
                </a:solidFill>
                <a:latin typeface="Garamond" panose="02020404030301010803" pitchFamily="18" charset="0"/>
              </a:rPr>
              <a:t>Wir freuen uns auf Ihre Fragen: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latin typeface="Garamond" panose="02020404030301010803" pitchFamily="18" charset="0"/>
              </a:rPr>
              <a:t>Digitalreport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0D510-191B-4893-8E08-142D52ACF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18796"/>
          <a:stretch/>
        </p:blipFill>
        <p:spPr bwMode="auto">
          <a:xfrm>
            <a:off x="2339752" y="1275606"/>
            <a:ext cx="4382046" cy="277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01C797-AB6C-46F6-9A48-F547B1AE2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62506"/>
            <a:ext cx="1511069" cy="697896"/>
          </a:xfrm>
          <a:prstGeom prst="rect">
            <a:avLst/>
          </a:prstGeom>
        </p:spPr>
      </p:pic>
      <p:pic>
        <p:nvPicPr>
          <p:cNvPr id="10" name="E8DBBD84-60BE-491C-A966-DF31CABD560F" descr="5EFF2FBB-BC0E-4A40-8633-E14B863510E1@ifd-allensbach">
            <a:extLst>
              <a:ext uri="{FF2B5EF4-FFF2-40B4-BE49-F238E27FC236}">
                <a16:creationId xmlns:a16="http://schemas.microsoft.com/office/drawing/2014/main" id="{14B7B2A8-D916-4C73-A165-C6AC655B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15965"/>
            <a:ext cx="1511068" cy="3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2B22340-2FD2-4EF8-9EE5-4E0E53E64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4515965"/>
            <a:ext cx="2582583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1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523C3BB-508A-9D45-8952-CB33A96E3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D55F1C-5365-1D4E-AA25-2DE8B180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3AB2CD0-6950-C647-A4B6-0DF98F18E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3F086D-DF6E-9D42-A0E0-95217E4DF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2E57F41-1C87-D44D-B316-A5BE950E4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A8561C-CA7F-864A-B06E-BD6341FE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EFACF96-13F9-D144-8DAA-B4630772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BFF789A-A919-7E4E-A713-604AB7A5D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7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Macintosh PowerPoint</Application>
  <PresentationFormat>Bildschirmpräsentation (16:9)</PresentationFormat>
  <Paragraphs>37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Garamond</vt:lpstr>
      <vt:lpstr>Times New Roman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PMeissner</dc:creator>
  <cp:lastModifiedBy>Sörine Otta</cp:lastModifiedBy>
  <cp:revision>239</cp:revision>
  <cp:lastPrinted>2023-01-16T18:49:49Z</cp:lastPrinted>
  <dcterms:created xsi:type="dcterms:W3CDTF">2020-02-04T07:52:54Z</dcterms:created>
  <dcterms:modified xsi:type="dcterms:W3CDTF">2024-02-01T16:53:43Z</dcterms:modified>
</cp:coreProperties>
</file>